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embeddings/oleObject1.bin" ContentType="application/vnd.openxmlformats-officedocument.oleObject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346" r:id="rId3"/>
    <p:sldId id="347" r:id="rId4"/>
    <p:sldId id="321" r:id="rId5"/>
    <p:sldId id="349" r:id="rId6"/>
    <p:sldId id="350" r:id="rId7"/>
    <p:sldId id="326" r:id="rId8"/>
    <p:sldId id="351" r:id="rId9"/>
    <p:sldId id="352" r:id="rId10"/>
    <p:sldId id="354" r:id="rId11"/>
    <p:sldId id="356" r:id="rId12"/>
    <p:sldId id="357" r:id="rId13"/>
    <p:sldId id="353" r:id="rId14"/>
    <p:sldId id="348" r:id="rId15"/>
    <p:sldId id="358" r:id="rId16"/>
    <p:sldId id="360" r:id="rId17"/>
    <p:sldId id="359" r:id="rId18"/>
    <p:sldId id="361" r:id="rId19"/>
    <p:sldId id="363" r:id="rId20"/>
    <p:sldId id="362" r:id="rId21"/>
    <p:sldId id="365" r:id="rId22"/>
    <p:sldId id="279" r:id="rId23"/>
    <p:sldId id="364" r:id="rId2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C1B63D-C3B3-4692-AF05-0E94781C1321}">
          <p14:sldIdLst>
            <p14:sldId id="256"/>
            <p14:sldId id="346"/>
            <p14:sldId id="347"/>
            <p14:sldId id="321"/>
            <p14:sldId id="349"/>
            <p14:sldId id="350"/>
            <p14:sldId id="326"/>
            <p14:sldId id="351"/>
            <p14:sldId id="352"/>
            <p14:sldId id="354"/>
            <p14:sldId id="356"/>
            <p14:sldId id="357"/>
            <p14:sldId id="353"/>
            <p14:sldId id="348"/>
            <p14:sldId id="358"/>
            <p14:sldId id="360"/>
            <p14:sldId id="359"/>
            <p14:sldId id="361"/>
            <p14:sldId id="363"/>
            <p14:sldId id="362"/>
            <p14:sldId id="365"/>
            <p14:sldId id="279"/>
            <p14:sldId id="364"/>
          </p14:sldIdLst>
        </p14:section>
        <p14:section name="APPENDIX" id="{F9F933F0-FE4F-4617-887C-E5019FFBE992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2C0BC"/>
    <a:srgbClr val="B4D020"/>
    <a:srgbClr val="F54343"/>
    <a:srgbClr val="D1E42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93" autoAdjust="0"/>
    <p:restoredTop sz="78696" autoAdjust="0"/>
  </p:normalViewPr>
  <p:slideViewPr>
    <p:cSldViewPr snapToGrid="0" snapToObjects="1">
      <p:cViewPr>
        <p:scale>
          <a:sx n="75" d="100"/>
          <a:sy n="75" d="100"/>
        </p:scale>
        <p:origin x="-2408" y="-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05.06.18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05.06.18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 I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wer bist du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8843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UPSIZING &lt;-&gt; DOWNSIZNG time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day</a:t>
            </a:r>
            <a:endParaRPr lang="de-DE" dirty="0" smtClean="0"/>
          </a:p>
          <a:p>
            <a:r>
              <a:rPr lang="de-DE" dirty="0" smtClean="0"/>
              <a:t>Etwas zu </a:t>
            </a:r>
            <a:r>
              <a:rPr lang="de-DE" dirty="0" err="1" smtClean="0"/>
              <a:t>automatisierung</a:t>
            </a:r>
            <a:r>
              <a:rPr lang="de-DE" dirty="0" smtClean="0"/>
              <a:t> sagen -&gt; Replizierung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915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 I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wer bist du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8843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Naturkatastophen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DDoS</a:t>
            </a:r>
            <a:r>
              <a:rPr lang="de-DE" dirty="0" smtClean="0"/>
              <a:t> Attacke -&gt; </a:t>
            </a:r>
            <a:r>
              <a:rPr lang="de-DE" dirty="0" smtClean="0"/>
              <a:t>Skalierbarkeit Panzer vs. Bomben -&gt;  </a:t>
            </a:r>
            <a:r>
              <a:rPr lang="de-DE" dirty="0" err="1" smtClean="0"/>
              <a:t>Geräteviefalt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OAaaS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Orchestrated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Attack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 Service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DDoS-Attack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als Tarnung für andere Attacken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einer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physichen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Umgebung, laufen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tausender VMs, oft mit APIs aller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Was ist ein API?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Ein potentiell lukratives Ziel. Laden Gegenüber Einkaufszentrum</a:t>
            </a:r>
          </a:p>
          <a:p>
            <a:endParaRPr lang="de-DE" dirty="0" smtClean="0"/>
          </a:p>
          <a:p>
            <a:r>
              <a:rPr lang="de-DE" dirty="0" smtClean="0"/>
              <a:t>Open SSH</a:t>
            </a:r>
          </a:p>
          <a:p>
            <a:endParaRPr lang="de-DE" dirty="0" smtClean="0"/>
          </a:p>
          <a:p>
            <a:r>
              <a:rPr lang="de-DE" dirty="0" smtClean="0"/>
              <a:t>Standard Tools von AWS,</a:t>
            </a:r>
            <a:r>
              <a:rPr lang="de-DE" baseline="0" dirty="0" smtClean="0"/>
              <a:t> wie </a:t>
            </a:r>
            <a:r>
              <a:rPr lang="de-DE" baseline="0" dirty="0" err="1" smtClean="0"/>
              <a:t>Cloud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Trail</a:t>
            </a:r>
            <a:r>
              <a:rPr lang="de-DE" baseline="0" dirty="0" smtClean="0"/>
              <a:t>, werden oft nicht verwendet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Exfiltration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Low </a:t>
            </a:r>
            <a:r>
              <a:rPr lang="de-DE" baseline="0" dirty="0" smtClean="0"/>
              <a:t>Tech angriff</a:t>
            </a:r>
          </a:p>
          <a:p>
            <a:endParaRPr lang="de-DE" baseline="0" dirty="0" smtClean="0"/>
          </a:p>
          <a:p>
            <a:r>
              <a:rPr lang="de-DE" baseline="0" dirty="0" smtClean="0"/>
              <a:t>Richtig geraten: </a:t>
            </a:r>
            <a:r>
              <a:rPr lang="de-DE" baseline="0" dirty="0" err="1" smtClean="0"/>
              <a:t>Cloud</a:t>
            </a:r>
            <a:r>
              <a:rPr lang="de-DE" baseline="0" dirty="0" smtClean="0"/>
              <a:t> Services</a:t>
            </a:r>
          </a:p>
          <a:p>
            <a:endParaRPr lang="de-DE" baseline="0" dirty="0" smtClean="0"/>
          </a:p>
          <a:p>
            <a:r>
              <a:rPr lang="de-DE" baseline="0" dirty="0" smtClean="0"/>
              <a:t>Security </a:t>
            </a:r>
            <a:r>
              <a:rPr lang="de-DE" baseline="0" dirty="0" err="1" smtClean="0"/>
              <a:t>Clearances</a:t>
            </a:r>
            <a:r>
              <a:rPr lang="de-DE" baseline="0" dirty="0" smtClean="0"/>
              <a:t>, die z.T. viel strenger sind als bei Behörden</a:t>
            </a: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Handys,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tablets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glühbirnen</a:t>
            </a:r>
            <a:r>
              <a:rPr lang="de-DE" baseline="0" dirty="0" smtClean="0"/>
              <a:t> Glotzen. Alles geht ins WLAN</a:t>
            </a: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TB in Sekunden PB in Minuten</a:t>
            </a:r>
          </a:p>
          <a:p>
            <a:endParaRPr lang="de-DE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Wieso ist </a:t>
            </a:r>
            <a:r>
              <a:rPr lang="de-DE" dirty="0" err="1" smtClean="0"/>
              <a:t>Versionierung</a:t>
            </a:r>
            <a:r>
              <a:rPr lang="de-DE" dirty="0" smtClean="0"/>
              <a:t> Gefährlich?</a:t>
            </a:r>
            <a:r>
              <a:rPr lang="de-DE" baseline="0" dirty="0" smtClean="0"/>
              <a:t> </a:t>
            </a:r>
            <a:r>
              <a:rPr lang="de-DE" dirty="0" err="1" smtClean="0"/>
              <a:t>Versionierung</a:t>
            </a:r>
            <a:r>
              <a:rPr lang="de-DE" dirty="0" smtClean="0"/>
              <a:t> Case Schufa</a:t>
            </a:r>
          </a:p>
          <a:p>
            <a:endParaRPr lang="de-DE" dirty="0" smtClean="0"/>
          </a:p>
          <a:p>
            <a:r>
              <a:rPr lang="de-DE" dirty="0" smtClean="0"/>
              <a:t>Low Tech: Python und </a:t>
            </a:r>
            <a:r>
              <a:rPr lang="de-DE" dirty="0" err="1" smtClean="0"/>
              <a:t>MyQSL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Alles</a:t>
            </a:r>
            <a:r>
              <a:rPr lang="de-DE" baseline="0" dirty="0" smtClean="0"/>
              <a:t> als CSV-Datei in 22sek</a:t>
            </a:r>
            <a:endParaRPr lang="de-DE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 unautorisierter Zugriff auf den Speicher fremder Prozesse</a:t>
            </a:r>
          </a:p>
          <a:p>
            <a:endParaRPr lang="de-DE" dirty="0" smtClean="0"/>
          </a:p>
          <a:p>
            <a:r>
              <a:rPr lang="de-DE" dirty="0" smtClean="0"/>
              <a:t>Seitenkanalangriff</a:t>
            </a:r>
          </a:p>
          <a:p>
            <a:endParaRPr lang="de-DE" dirty="0" smtClean="0"/>
          </a:p>
          <a:p>
            <a:r>
              <a:rPr lang="de-DE" dirty="0" smtClean="0"/>
              <a:t>Aber... Man hat doch keine Root-Rechte, um den Kernel zu lesen!</a:t>
            </a:r>
          </a:p>
          <a:p>
            <a:endParaRPr lang="de-DE" dirty="0" smtClean="0"/>
          </a:p>
          <a:p>
            <a:r>
              <a:rPr lang="de-DE" dirty="0" smtClean="0"/>
              <a:t>Viele</a:t>
            </a:r>
            <a:r>
              <a:rPr lang="de-DE" baseline="0" dirty="0" smtClean="0"/>
              <a:t> der Anwendungen laufen auf virtuellen Maschinen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118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Herausforderungen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zu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diesem</a:t>
            </a:r>
            <a:r>
              <a:rPr lang="it-IT" baseline="0" dirty="0" smtClean="0"/>
              <a:t> Talk</a:t>
            </a:r>
            <a:endParaRPr lang="it-IT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6707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Wer von uns hat jemals einen Server, oder Router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configuriert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 würdest du mal gerne mit dem Rechner eines anderen arbeiten?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MacBook Air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Warum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cloud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genannt?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gross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 ist drin?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Amorph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Time-sharing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6707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Ich habe extra eine etwas veraltete </a:t>
            </a:r>
            <a:r>
              <a:rPr lang="de-DE" dirty="0" err="1" smtClean="0"/>
              <a:t>Statisitk</a:t>
            </a:r>
            <a:r>
              <a:rPr lang="de-DE" dirty="0" smtClean="0"/>
              <a:t> gewählt. Modern gilt: 100%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915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Alles gespiegelt, </a:t>
            </a:r>
            <a:r>
              <a:rPr lang="de-DE" dirty="0" err="1" smtClean="0"/>
              <a:t>near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far</a:t>
            </a:r>
            <a:endParaRPr lang="de-DE" dirty="0" smtClean="0"/>
          </a:p>
          <a:p>
            <a:r>
              <a:rPr lang="de-DE" dirty="0" smtClean="0"/>
              <a:t>Bringt auch Performance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305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Ich habe extra eine etwas veraltete </a:t>
            </a:r>
            <a:r>
              <a:rPr lang="de-DE" dirty="0" err="1" smtClean="0"/>
              <a:t>Statisitk</a:t>
            </a:r>
            <a:r>
              <a:rPr lang="de-DE" dirty="0" smtClean="0"/>
              <a:t> gewählt. Modern gilt: 100%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915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3" y="1065749"/>
            <a:ext cx="7585611" cy="3216228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i="0" u="none" kern="1200" cap="all" spc="-10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4501189"/>
            <a:ext cx="7585612" cy="438427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 descr="Reply SpA - LOGO_White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771" y="6319706"/>
            <a:ext cx="1044000" cy="2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711712"/>
            <a:ext cx="3933594" cy="4049711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700"/>
            </a:lvl7pPr>
            <a:lvl8pPr>
              <a:defRPr sz="1700"/>
            </a:lvl8pPr>
            <a:lvl9pPr>
              <a:defRPr sz="16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8421" y="1711712"/>
            <a:ext cx="3933594" cy="4049711"/>
          </a:xfrm>
        </p:spPr>
        <p:txBody>
          <a:bodyPr/>
          <a:lstStyle>
            <a:lvl1pPr>
              <a:defRPr sz="17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700"/>
            </a:lvl7pPr>
            <a:lvl8pPr>
              <a:defRPr sz="1700"/>
            </a:lvl8pPr>
            <a:lvl9pPr>
              <a:defRPr sz="16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5" descr="runningma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13" name="Rettangolo 7"/>
          <p:cNvSpPr/>
          <p:nvPr userDrawn="1"/>
        </p:nvSpPr>
        <p:spPr>
          <a:xfrm>
            <a:off x="1" y="5175334"/>
            <a:ext cx="9144000" cy="16851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Bild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3091" y="6382323"/>
            <a:ext cx="217532" cy="217532"/>
          </a:xfrm>
          <a:prstGeom prst="rect">
            <a:avLst/>
          </a:prstGeom>
        </p:spPr>
      </p:pic>
      <p:sp>
        <p:nvSpPr>
          <p:cNvPr id="14" name="Rettangolo 6"/>
          <p:cNvSpPr/>
          <p:nvPr userDrawn="1"/>
        </p:nvSpPr>
        <p:spPr>
          <a:xfrm>
            <a:off x="0" y="0"/>
            <a:ext cx="9144000" cy="16655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de-DE" smtClean="0"/>
              <a:t>Bild auf Platzhalter ziehen oder durch Klicken auf Symbol hinzufügen</a:t>
            </a:r>
            <a:endParaRPr lang="it-IT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088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711712"/>
            <a:ext cx="2994538" cy="4049711"/>
          </a:xfrm>
        </p:spPr>
        <p:txBody>
          <a:bodyPr/>
          <a:lstStyle>
            <a:lvl1pPr>
              <a:defRPr sz="18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684195"/>
            <a:ext cx="5118411" cy="4049183"/>
          </a:xfrm>
        </p:spPr>
        <p:txBody>
          <a:bodyPr/>
          <a:lstStyle/>
          <a:p>
            <a:r>
              <a:rPr lang="de-DE" smtClean="0"/>
              <a:t>Bild auf Platzhalter ziehen oder durch Klicken auf Symbol hinzufügen</a:t>
            </a:r>
            <a:endParaRPr lang="it-IT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711712"/>
            <a:ext cx="2994538" cy="4049711"/>
          </a:xfrm>
        </p:spPr>
        <p:txBody>
          <a:bodyPr/>
          <a:lstStyle>
            <a:lvl1pPr>
              <a:defRPr sz="18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56"/>
          <a:stretch/>
        </p:blipFill>
        <p:spPr>
          <a:xfrm>
            <a:off x="4023162" y="1683719"/>
            <a:ext cx="5131989" cy="404971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93572" y="3286396"/>
            <a:ext cx="4616786" cy="825759"/>
          </a:xfrm>
        </p:spPr>
        <p:txBody>
          <a:bodyPr anchor="t"/>
          <a:lstStyle>
            <a:lvl1pPr>
              <a:defRPr sz="54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BIG 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93572" y="2203165"/>
            <a:ext cx="4616786" cy="426875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10" name="Bild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877954"/>
            <a:ext cx="7003440" cy="1564614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3" y="4501189"/>
            <a:ext cx="7003441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 descr="Reply SpA - LOGO_White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771" y="6319706"/>
            <a:ext cx="1044000" cy="2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" name="think-cell Folie" r:id="rId4" imgW="351" imgH="351" progId="TCLayout.ActiveDocument.1">
                  <p:embed/>
                </p:oleObj>
              </mc:Choice>
              <mc:Fallback>
                <p:oleObj name="think-cell Folie" r:id="rId4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3248" y="1941403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0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828912"/>
            <a:ext cx="7582223" cy="2175229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sECTION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828912"/>
            <a:ext cx="7582223" cy="2175229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38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4665827"/>
            <a:ext cx="7582223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2820832"/>
            <a:ext cx="7582223" cy="1216336"/>
          </a:xfrm>
        </p:spPr>
        <p:txBody>
          <a:bodyPr anchor="ctr"/>
          <a:lstStyle>
            <a:lvl1pPr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chapter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5363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4665827"/>
            <a:ext cx="7582223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2820832"/>
            <a:ext cx="7582223" cy="1216336"/>
          </a:xfrm>
        </p:spPr>
        <p:txBody>
          <a:bodyPr anchor="ctr"/>
          <a:lstStyle>
            <a:lvl1pPr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chapter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37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2820832"/>
            <a:ext cx="7582223" cy="1216336"/>
          </a:xfrm>
        </p:spPr>
        <p:txBody>
          <a:bodyPr anchor="ctr"/>
          <a:lstStyle>
            <a:lvl1pPr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chapter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6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4665827"/>
            <a:ext cx="7582223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78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5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3" y="1705891"/>
            <a:ext cx="7968163" cy="4055752"/>
          </a:xfrm>
        </p:spPr>
        <p:txBody>
          <a:bodyPr lIns="0" bIns="0"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 marL="180000" indent="-180000">
              <a:buClr>
                <a:schemeClr val="tx2"/>
              </a:buClr>
              <a:buFont typeface="Wingdings" panose="05000000000000000000" pitchFamily="2" charset="2"/>
              <a:buChar char="§"/>
              <a:defRPr sz="1800"/>
            </a:lvl4pPr>
            <a:lvl5pPr marL="360000" indent="-180000">
              <a:buFont typeface="Wingdings" panose="05000000000000000000" pitchFamily="2" charset="2"/>
              <a:buChar char="§"/>
              <a:defRPr sz="1800"/>
            </a:lvl5pPr>
            <a:lvl6pPr marL="540000" indent="-180000">
              <a:buFont typeface="Wingdings" panose="05000000000000000000" pitchFamily="2" charset="2"/>
              <a:buChar char="§"/>
              <a:defRPr sz="1700"/>
            </a:lvl6pPr>
            <a:lvl7pPr>
              <a:buClr>
                <a:schemeClr val="tx2"/>
              </a:buClr>
              <a:buAutoNum type="arabicPeriod"/>
              <a:defRPr sz="1800"/>
            </a:lvl7pPr>
            <a:lvl8pPr>
              <a:buAutoNum type="arabicPeriod"/>
              <a:defRPr sz="1800"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8644"/>
            <a:ext cx="8229600" cy="745639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63" r:id="rId3"/>
    <p:sldLayoutId id="2147483680" r:id="rId4"/>
    <p:sldLayoutId id="2147483677" r:id="rId5"/>
    <p:sldLayoutId id="2147483682" r:id="rId6"/>
    <p:sldLayoutId id="2147483684" r:id="rId7"/>
    <p:sldLayoutId id="2147483666" r:id="rId8"/>
    <p:sldLayoutId id="2147483662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8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514350" indent="-514350" algn="l" defTabSz="457200" rtl="0" eaLnBrk="1" latinLnBrk="0" hangingPunct="1">
        <a:lnSpc>
          <a:spcPct val="150000"/>
        </a:lnSpc>
        <a:spcBef>
          <a:spcPts val="600"/>
        </a:spcBef>
        <a:buClr>
          <a:srgbClr val="15A33E"/>
        </a:buClr>
        <a:buSzPct val="130000"/>
        <a:buFont typeface="+mj-lt"/>
        <a:buAutoNum type="arabicPlain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ozy.com/infographics/life-in-the-cloud/" TargetMode="External"/><Relationship Id="rId4" Type="http://schemas.openxmlformats.org/officeDocument/2006/relationships/hyperlink" Target="https://www.computerweekly.com/news/450404341/Top-10-IT-security-stories-of-2016" TargetMode="External"/><Relationship Id="rId5" Type="http://schemas.openxmlformats.org/officeDocument/2006/relationships/hyperlink" Target="https://www.tripwire.com/state-of-security/security-data-protection/cloud/top-cloud-security-threats/" TargetMode="External"/><Relationship Id="rId6" Type="http://schemas.openxmlformats.org/officeDocument/2006/relationships/hyperlink" Target="https://www.csoonline.com/article/3208905/cloud-security/top-cloud-security-controls-you-should-be-using.html" TargetMode="External"/><Relationship Id="rId7" Type="http://schemas.openxmlformats.org/officeDocument/2006/relationships/hyperlink" Target="https://www.threatstack.com/press-releases/threat-stack-analysis-reveals-companies-critical-aws-cloud-security-misconfigurations" TargetMode="External"/><Relationship Id="rId8" Type="http://schemas.openxmlformats.org/officeDocument/2006/relationships/hyperlink" Target="https://www.youtube.com/watch?v=Xml4Gx3huag" TargetMode="External"/><Relationship Id="rId9" Type="http://schemas.openxmlformats.org/officeDocument/2006/relationships/hyperlink" Target="https://www.zdnet.com/article/stop-saying-the-cloud-is-just-someone-elses-computer-because-its-not/" TargetMode="External"/><Relationship Id="rId10" Type="http://schemas.openxmlformats.org/officeDocument/2006/relationships/hyperlink" Target="https://www.skyhighnetworks.com/cloud-security-blog/worlds-worst-cloud-abuser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3" y="776978"/>
            <a:ext cx="7585611" cy="3216228"/>
          </a:xfrm>
        </p:spPr>
        <p:txBody>
          <a:bodyPr/>
          <a:lstStyle/>
          <a:p>
            <a:r>
              <a:rPr lang="it-IT" dirty="0" smtClean="0"/>
              <a:t>Life in the</a:t>
            </a:r>
            <a:br>
              <a:rPr lang="it-IT" dirty="0" smtClean="0"/>
            </a:br>
            <a:r>
              <a:rPr lang="it-IT" dirty="0" err="1" smtClean="0"/>
              <a:t>cloud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2" y="6242072"/>
            <a:ext cx="7585612" cy="438427"/>
          </a:xfrm>
        </p:spPr>
        <p:txBody>
          <a:bodyPr/>
          <a:lstStyle/>
          <a:p>
            <a:r>
              <a:rPr lang="it-IT" dirty="0" smtClean="0"/>
              <a:t>Dan Fitzpatrick </a:t>
            </a:r>
            <a:r>
              <a:rPr lang="it-IT" dirty="0"/>
              <a:t>| @</a:t>
            </a:r>
            <a:r>
              <a:rPr lang="it-IT" dirty="0" err="1" smtClean="0"/>
              <a:t>terafitz</a:t>
            </a:r>
            <a:endParaRPr lang="it-IT" dirty="0"/>
          </a:p>
        </p:txBody>
      </p:sp>
      <p:sp>
        <p:nvSpPr>
          <p:cNvPr id="8" name="Textfeld 7"/>
          <p:cNvSpPr txBox="1"/>
          <p:nvPr/>
        </p:nvSpPr>
        <p:spPr>
          <a:xfrm>
            <a:off x="533397" y="4372868"/>
            <a:ext cx="6264696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3200" dirty="0" smtClean="0">
                <a:solidFill>
                  <a:schemeClr val="bg1"/>
                </a:solidFill>
              </a:rPr>
              <a:t>Vorteile und Risiken</a:t>
            </a:r>
            <a:endParaRPr lang="de-DE" sz="3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REDUNDANZ</a:t>
            </a:r>
            <a:endParaRPr lang="it-IT" dirty="0"/>
          </a:p>
        </p:txBody>
      </p:sp>
      <p:sp>
        <p:nvSpPr>
          <p:cNvPr id="4" name="Rechteck 3"/>
          <p:cNvSpPr/>
          <p:nvPr/>
        </p:nvSpPr>
        <p:spPr>
          <a:xfrm>
            <a:off x="8197222" y="6104754"/>
            <a:ext cx="8401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 🤓 </a:t>
            </a:r>
          </a:p>
        </p:txBody>
      </p:sp>
      <p:grpSp>
        <p:nvGrpSpPr>
          <p:cNvPr id="5" name="Gruppierung 4"/>
          <p:cNvGrpSpPr/>
          <p:nvPr/>
        </p:nvGrpSpPr>
        <p:grpSpPr>
          <a:xfrm>
            <a:off x="338667" y="1524750"/>
            <a:ext cx="8911559" cy="4368050"/>
            <a:chOff x="1199788" y="1528765"/>
            <a:chExt cx="6615420" cy="3242585"/>
          </a:xfrm>
        </p:grpSpPr>
        <p:pic>
          <p:nvPicPr>
            <p:cNvPr id="6" name="Bild 5" descr="Bildschirmfoto 2018-04-29 um 15.13.25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85" b="4440"/>
            <a:stretch/>
          </p:blipFill>
          <p:spPr>
            <a:xfrm>
              <a:off x="1199788" y="1528765"/>
              <a:ext cx="6615420" cy="3242585"/>
            </a:xfrm>
            <a:prstGeom prst="rect">
              <a:avLst/>
            </a:prstGeom>
          </p:spPr>
        </p:pic>
        <p:sp>
          <p:nvSpPr>
            <p:cNvPr id="7" name="Parallelogramm 6"/>
            <p:cNvSpPr/>
            <p:nvPr/>
          </p:nvSpPr>
          <p:spPr>
            <a:xfrm rot="1860000">
              <a:off x="4052571" y="2964329"/>
              <a:ext cx="503999" cy="108000"/>
            </a:xfrm>
            <a:prstGeom prst="parallelogram">
              <a:avLst/>
            </a:prstGeom>
            <a:solidFill>
              <a:srgbClr val="DFDFD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6449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scotty naked ti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34" y="0"/>
            <a:ext cx="9448801" cy="699933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chemeClr val="bg1"/>
                </a:solidFill>
              </a:rPr>
              <a:t>Skalierbarkeit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1" name="Bild 5" descr="running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0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Skalierbarkeit</a:t>
            </a:r>
            <a:endParaRPr lang="it-IT" dirty="0"/>
          </a:p>
        </p:txBody>
      </p:sp>
      <p:sp>
        <p:nvSpPr>
          <p:cNvPr id="6" name="Rechteck 4"/>
          <p:cNvSpPr/>
          <p:nvPr/>
        </p:nvSpPr>
        <p:spPr>
          <a:xfrm rot="5400000">
            <a:off x="4384498" y="-3141134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Proxima Nova Extrabld"/>
              <a:cs typeface="Proxima Nova Extrabld"/>
            </a:endParaRPr>
          </a:p>
        </p:txBody>
      </p:sp>
      <p:graphicFrame>
        <p:nvGraphicFramePr>
          <p:cNvPr id="8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375025"/>
              </p:ext>
            </p:extLst>
          </p:nvPr>
        </p:nvGraphicFramePr>
        <p:xfrm>
          <a:off x="603249" y="1243363"/>
          <a:ext cx="8258248" cy="531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951"/>
                <a:gridCol w="4724400"/>
                <a:gridCol w="377897"/>
              </a:tblGrid>
              <a:tr h="374449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WAS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WOZU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TAG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RAM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Deinen Kram gleichzeitig erledigen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HDD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Noch mehr Kram irgendwo hin packen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BPS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Deinen Kram schneller ausliefern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GHZ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Den ganzen Kram schneller verarbeiten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9" name="Gerade Verbindung 31"/>
          <p:cNvCxnSpPr/>
          <p:nvPr/>
        </p:nvCxnSpPr>
        <p:spPr>
          <a:xfrm>
            <a:off x="-1" y="2600079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33"/>
          <p:cNvCxnSpPr/>
          <p:nvPr/>
        </p:nvCxnSpPr>
        <p:spPr>
          <a:xfrm>
            <a:off x="-1" y="3593645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33"/>
          <p:cNvCxnSpPr/>
          <p:nvPr/>
        </p:nvCxnSpPr>
        <p:spPr>
          <a:xfrm>
            <a:off x="4979" y="4619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33"/>
          <p:cNvCxnSpPr/>
          <p:nvPr/>
        </p:nvCxnSpPr>
        <p:spPr>
          <a:xfrm>
            <a:off x="11969" y="5547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1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3" y="776978"/>
            <a:ext cx="7585611" cy="3216228"/>
          </a:xfrm>
        </p:spPr>
        <p:txBody>
          <a:bodyPr/>
          <a:lstStyle/>
          <a:p>
            <a:r>
              <a:rPr lang="it-IT" dirty="0" err="1" smtClean="0"/>
              <a:t>Zu</a:t>
            </a:r>
            <a:r>
              <a:rPr lang="it-IT" dirty="0" smtClean="0"/>
              <a:t> </a:t>
            </a:r>
            <a:r>
              <a:rPr lang="it-IT" dirty="0" err="1" smtClean="0"/>
              <a:t>den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RISIKEN</a:t>
            </a:r>
            <a:endParaRPr lang="it-IT" dirty="0"/>
          </a:p>
        </p:txBody>
      </p:sp>
      <p:pic>
        <p:nvPicPr>
          <p:cNvPr id="5" name="Bild 4" descr="Spy_icon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69" y="1200907"/>
            <a:ext cx="5286175" cy="569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98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000" dirty="0" smtClean="0">
                <a:solidFill>
                  <a:srgbClr val="000000"/>
                </a:solidFill>
              </a:rPr>
              <a:t>CLOUDS are not always</a:t>
            </a:r>
            <a:r>
              <a:rPr lang="it-IT" sz="3000" dirty="0" smtClean="0">
                <a:solidFill>
                  <a:srgbClr val="000000"/>
                </a:solidFill>
              </a:rPr>
              <a:t/>
            </a:r>
            <a:br>
              <a:rPr lang="it-IT" sz="3000" dirty="0" smtClean="0">
                <a:solidFill>
                  <a:srgbClr val="000000"/>
                </a:solidFill>
              </a:rPr>
            </a:br>
            <a:r>
              <a:rPr lang="it-IT" dirty="0" smtClean="0">
                <a:solidFill>
                  <a:srgbClr val="000000"/>
                </a:solidFill>
              </a:rPr>
              <a:t>FLUFFY</a:t>
            </a:r>
            <a:endParaRPr lang="it-IT" sz="3000" dirty="0">
              <a:solidFill>
                <a:srgbClr val="000000"/>
              </a:solidFill>
            </a:endParaRPr>
          </a:p>
        </p:txBody>
      </p:sp>
      <p:pic>
        <p:nvPicPr>
          <p:cNvPr id="13" name="Bild 5" descr="running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152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Die RISIKEN</a:t>
            </a:r>
            <a:endParaRPr lang="it-IT" dirty="0">
              <a:solidFill>
                <a:srgbClr val="000000"/>
              </a:solidFill>
            </a:endParaRPr>
          </a:p>
        </p:txBody>
      </p:sp>
      <p:pic>
        <p:nvPicPr>
          <p:cNvPr id="9" name="Bild 8" descr="Spy_icon.png"/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51" y="2912533"/>
            <a:ext cx="3696293" cy="3979333"/>
          </a:xfrm>
          <a:prstGeom prst="rect">
            <a:avLst/>
          </a:prstGeom>
        </p:spPr>
      </p:pic>
      <p:sp>
        <p:nvSpPr>
          <p:cNvPr id="10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err="1" smtClean="0"/>
              <a:t>Cloud</a:t>
            </a:r>
            <a:r>
              <a:rPr lang="de-DE" sz="2400" kern="1200" dirty="0" smtClean="0"/>
              <a:t> Computing hat </a:t>
            </a:r>
            <a:r>
              <a:rPr lang="de-DE" sz="2400" kern="1200" dirty="0" smtClean="0">
                <a:solidFill>
                  <a:schemeClr val="tx2"/>
                </a:solidFill>
              </a:rPr>
              <a:t>TECHNISCHE</a:t>
            </a:r>
            <a:r>
              <a:rPr lang="de-DE" sz="2400" kern="1200" dirty="0" smtClean="0"/>
              <a:t> Sicherheitsaspekte</a:t>
            </a:r>
            <a:endParaRPr lang="it-IT" sz="2400" kern="1200" dirty="0" smtClean="0">
              <a:solidFill>
                <a:schemeClr val="tx2"/>
              </a:solidFill>
            </a:endParaRPr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/>
              <a:t>Es gibt natürlich auch die Gefahren, </a:t>
            </a:r>
            <a:r>
              <a:rPr lang="de-DE" sz="2400" dirty="0" smtClean="0"/>
              <a:t>die herkömmliche </a:t>
            </a:r>
            <a:r>
              <a:rPr lang="it-IT" sz="2400" dirty="0" smtClean="0">
                <a:solidFill>
                  <a:schemeClr val="tx2"/>
                </a:solidFill>
              </a:rPr>
              <a:t>COMPUTER </a:t>
            </a:r>
            <a:r>
              <a:rPr lang="de-DE" sz="2400" dirty="0" smtClean="0"/>
              <a:t>und </a:t>
            </a:r>
            <a:r>
              <a:rPr lang="it-IT" sz="2400" dirty="0" smtClean="0">
                <a:solidFill>
                  <a:schemeClr val="tx2"/>
                </a:solidFill>
              </a:rPr>
              <a:t>HOSTER </a:t>
            </a:r>
            <a:r>
              <a:rPr lang="de-DE" sz="2400" dirty="0" smtClean="0"/>
              <a:t>betreffen.</a:t>
            </a:r>
            <a:endParaRPr lang="it-IT" sz="24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Ein Unterschied </a:t>
            </a:r>
            <a:r>
              <a:rPr lang="de-DE" sz="2400" dirty="0"/>
              <a:t>liegt in der </a:t>
            </a:r>
            <a:r>
              <a:rPr lang="de-DE" sz="2400" dirty="0" smtClean="0"/>
              <a:t>Größenordnung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Die Vielfalt an laufenden Anwendungen und Prozessen birgt enorme </a:t>
            </a:r>
            <a:r>
              <a:rPr lang="de-DE" sz="2400" dirty="0" smtClean="0"/>
              <a:t>Gefahren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APIs in </a:t>
            </a:r>
            <a:r>
              <a:rPr lang="de-DE" sz="2400" dirty="0"/>
              <a:t>einer Umgebung, wo viele heterogene Anwendungen laufen aus verschiedenen Quellen, müssen alle sicher sein</a:t>
            </a:r>
            <a:r>
              <a:rPr lang="de-DE" sz="2400" dirty="0" smtClean="0"/>
              <a:t>.</a:t>
            </a:r>
            <a:endParaRPr lang="de-DE" sz="2400" dirty="0" smtClean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/>
              <a:t>Vormarsch der Mobilität / </a:t>
            </a:r>
            <a:r>
              <a:rPr lang="de-DE" sz="2400" dirty="0" err="1"/>
              <a:t>Devicevielfalt</a:t>
            </a:r>
            <a:endParaRPr lang="de-DE" sz="2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de-DE" sz="2400" dirty="0" smtClean="0"/>
          </a:p>
          <a:p>
            <a:pPr>
              <a:buClr>
                <a:schemeClr val="tx2"/>
              </a:buClr>
              <a:buSzPct val="130000"/>
            </a:pPr>
            <a:endParaRPr lang="it-IT" kern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90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Die RISIKEN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err="1" smtClean="0"/>
              <a:t>Cloud</a:t>
            </a:r>
            <a:r>
              <a:rPr lang="de-DE" sz="2400" kern="1200" dirty="0" smtClean="0"/>
              <a:t> Computing hat </a:t>
            </a:r>
            <a:r>
              <a:rPr lang="de-DE" sz="2400" kern="1200" dirty="0" smtClean="0">
                <a:solidFill>
                  <a:srgbClr val="00B13F"/>
                </a:solidFill>
              </a:rPr>
              <a:t>MENSCHLICHE</a:t>
            </a:r>
            <a:r>
              <a:rPr lang="de-DE" sz="2400" kern="1200" dirty="0" smtClean="0"/>
              <a:t> Sicherheitsaspekte</a:t>
            </a:r>
            <a:endParaRPr lang="it-IT" sz="2400" kern="1200" dirty="0" smtClean="0">
              <a:solidFill>
                <a:schemeClr val="tx2"/>
              </a:solidFill>
            </a:endParaRPr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/>
              <a:t>Bedrohung durch Insider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/>
              <a:t>73% der Firmen, die AWS </a:t>
            </a:r>
            <a:r>
              <a:rPr lang="de-DE" sz="2400" dirty="0" err="1"/>
              <a:t>Cloud</a:t>
            </a:r>
            <a:r>
              <a:rPr lang="de-DE" sz="2400" dirty="0"/>
              <a:t> verwenden, haben kritische Fehlkonfigurationen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rgbClr val="000000"/>
                </a:solidFill>
              </a:rPr>
              <a:t>“</a:t>
            </a:r>
            <a:r>
              <a:rPr lang="it-IT" sz="2400" dirty="0" err="1" smtClean="0">
                <a:solidFill>
                  <a:srgbClr val="000000"/>
                </a:solidFill>
              </a:rPr>
              <a:t>Aktivitätsanomalie</a:t>
            </a:r>
            <a:r>
              <a:rPr lang="it-IT" sz="2400" dirty="0" smtClean="0">
                <a:solidFill>
                  <a:srgbClr val="000000"/>
                </a:solidFill>
              </a:rPr>
              <a:t>” in 85%</a:t>
            </a:r>
            <a:br>
              <a:rPr lang="it-IT" sz="2400" dirty="0" smtClean="0">
                <a:solidFill>
                  <a:srgbClr val="000000"/>
                </a:solidFill>
              </a:rPr>
            </a:br>
            <a:r>
              <a:rPr lang="it-IT" sz="2400" dirty="0" err="1" smtClean="0">
                <a:solidFill>
                  <a:srgbClr val="000000"/>
                </a:solidFill>
              </a:rPr>
              <a:t>der</a:t>
            </a:r>
            <a:r>
              <a:rPr lang="it-IT" sz="2400" dirty="0" smtClean="0">
                <a:solidFill>
                  <a:srgbClr val="000000"/>
                </a:solidFill>
              </a:rPr>
              <a:t> </a:t>
            </a:r>
            <a:r>
              <a:rPr lang="it-IT" sz="2400" dirty="0" err="1" smtClean="0">
                <a:solidFill>
                  <a:srgbClr val="000000"/>
                </a:solidFill>
              </a:rPr>
              <a:t>Organisationen</a:t>
            </a:r>
            <a:endParaRPr lang="it-IT" sz="2400" dirty="0" smtClean="0">
              <a:solidFill>
                <a:srgbClr val="000000"/>
              </a:solidFill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2400" kern="1200" dirty="0" err="1" smtClean="0">
                <a:solidFill>
                  <a:srgbClr val="000000"/>
                </a:solidFill>
              </a:rPr>
              <a:t>Abhilfe</a:t>
            </a:r>
            <a:r>
              <a:rPr lang="it-IT" sz="2400" kern="1200" dirty="0" smtClean="0">
                <a:solidFill>
                  <a:srgbClr val="000000"/>
                </a:solidFill>
              </a:rPr>
              <a:t> </a:t>
            </a:r>
            <a:r>
              <a:rPr lang="it-IT" sz="2400" kern="1200" dirty="0" err="1" smtClean="0">
                <a:solidFill>
                  <a:srgbClr val="000000"/>
                </a:solidFill>
              </a:rPr>
              <a:t>durch</a:t>
            </a:r>
            <a:r>
              <a:rPr lang="mr-IN" sz="2400" kern="1200" dirty="0" smtClean="0">
                <a:solidFill>
                  <a:srgbClr val="000000"/>
                </a:solidFill>
              </a:rPr>
              <a:t>…</a:t>
            </a:r>
            <a:endParaRPr lang="it-IT" sz="2400" kern="1200" dirty="0">
              <a:solidFill>
                <a:srgbClr val="000000"/>
              </a:solidFill>
            </a:endParaRPr>
          </a:p>
        </p:txBody>
      </p:sp>
      <p:sp>
        <p:nvSpPr>
          <p:cNvPr id="8" name="Stern mit 16 Zacken 7"/>
          <p:cNvSpPr/>
          <p:nvPr/>
        </p:nvSpPr>
        <p:spPr>
          <a:xfrm rot="900000">
            <a:off x="5701657" y="3408791"/>
            <a:ext cx="3253061" cy="3253061"/>
          </a:xfrm>
          <a:prstGeom prst="star16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dirty="0" smtClean="0">
                <a:solidFill>
                  <a:schemeClr val="bg1"/>
                </a:solidFill>
              </a:rPr>
              <a:t>Aus Versehen</a:t>
            </a:r>
            <a:br>
              <a:rPr lang="de-DE" sz="2200" dirty="0" smtClean="0">
                <a:solidFill>
                  <a:schemeClr val="bg1"/>
                </a:solidFill>
              </a:rPr>
            </a:br>
            <a:r>
              <a:rPr lang="de-DE" sz="2200" dirty="0" smtClean="0">
                <a:solidFill>
                  <a:schemeClr val="bg1"/>
                </a:solidFill>
              </a:rPr>
              <a:t>vs. </a:t>
            </a:r>
            <a:br>
              <a:rPr lang="de-DE" sz="2200" dirty="0" smtClean="0">
                <a:solidFill>
                  <a:schemeClr val="bg1"/>
                </a:solidFill>
              </a:rPr>
            </a:br>
            <a:r>
              <a:rPr lang="de-DE" sz="2200" dirty="0" smtClean="0">
                <a:solidFill>
                  <a:schemeClr val="bg1"/>
                </a:solidFill>
              </a:rPr>
              <a:t>ABSICHT</a:t>
            </a:r>
            <a:endParaRPr lang="de-DE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052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smtClean="0">
                <a:solidFill>
                  <a:srgbClr val="000000"/>
                </a:solidFill>
              </a:rPr>
              <a:t/>
            </a:r>
            <a:br>
              <a:rPr lang="it-IT" sz="3000" dirty="0" smtClean="0">
                <a:solidFill>
                  <a:srgbClr val="000000"/>
                </a:solidFill>
              </a:rPr>
            </a:br>
            <a:r>
              <a:rPr lang="it-IT" dirty="0" smtClean="0">
                <a:solidFill>
                  <a:srgbClr val="000000"/>
                </a:solidFill>
              </a:rPr>
              <a:t>CASES</a:t>
            </a:r>
            <a:endParaRPr lang="it-IT" sz="3000" dirty="0">
              <a:solidFill>
                <a:srgbClr val="000000"/>
              </a:solidFill>
            </a:endParaRPr>
          </a:p>
        </p:txBody>
      </p:sp>
      <p:pic>
        <p:nvPicPr>
          <p:cNvPr id="13" name="Bild 5" descr="running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7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Case </a:t>
            </a:r>
            <a:r>
              <a:rPr lang="it-IT" dirty="0" err="1" smtClean="0"/>
              <a:t>Smurfberries</a:t>
            </a:r>
            <a:r>
              <a:rPr lang="it-IT" dirty="0" smtClean="0"/>
              <a:t> (small)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smtClean="0"/>
              <a:t>Mobile Devices sind eben ...mobile</a:t>
            </a:r>
            <a:endParaRPr lang="it-IT" sz="2400" kern="1200" dirty="0" smtClean="0">
              <a:solidFill>
                <a:schemeClr val="tx2"/>
              </a:solidFill>
            </a:endParaRPr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Verlust und Diebstahl sind alltäglich</a:t>
            </a:r>
            <a:endParaRPr lang="de-DE" sz="2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Alle benutzen </a:t>
            </a:r>
            <a:r>
              <a:rPr lang="de-DE" sz="2400" dirty="0" err="1" smtClean="0"/>
              <a:t>Cloudservices</a:t>
            </a:r>
            <a:endParaRPr lang="de-DE" sz="2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kern="1200" dirty="0" smtClean="0">
                <a:solidFill>
                  <a:srgbClr val="000000"/>
                </a:solidFill>
              </a:rPr>
              <a:t>Angriffe </a:t>
            </a:r>
            <a:r>
              <a:rPr lang="de-DE" sz="2400" kern="1200" dirty="0" smtClean="0">
                <a:solidFill>
                  <a:srgbClr val="00B13F"/>
                </a:solidFill>
              </a:rPr>
              <a:t>AUF</a:t>
            </a:r>
            <a:r>
              <a:rPr lang="de-DE" sz="2400" kern="1200" dirty="0" smtClean="0">
                <a:solidFill>
                  <a:srgbClr val="000000"/>
                </a:solidFill>
              </a:rPr>
              <a:t> und </a:t>
            </a:r>
            <a:r>
              <a:rPr lang="de-DE" sz="2400" kern="1200" dirty="0" smtClean="0">
                <a:solidFill>
                  <a:srgbClr val="00B13F"/>
                </a:solidFill>
              </a:rPr>
              <a:t>VON</a:t>
            </a:r>
            <a:r>
              <a:rPr lang="de-DE" sz="2400" kern="1200" dirty="0" smtClean="0">
                <a:solidFill>
                  <a:srgbClr val="000000"/>
                </a:solidFill>
              </a:rPr>
              <a:t> </a:t>
            </a:r>
            <a:r>
              <a:rPr lang="de-DE" sz="2400" kern="1200" dirty="0" err="1" smtClean="0">
                <a:solidFill>
                  <a:srgbClr val="000000"/>
                </a:solidFill>
              </a:rPr>
              <a:t>connected</a:t>
            </a:r>
            <a:r>
              <a:rPr lang="de-DE" sz="2400" kern="1200" dirty="0" smtClean="0">
                <a:solidFill>
                  <a:srgbClr val="000000"/>
                </a:solidFill>
              </a:rPr>
              <a:t> </a:t>
            </a:r>
            <a:r>
              <a:rPr lang="de-DE" sz="2400" kern="1200" dirty="0" err="1" smtClean="0">
                <a:solidFill>
                  <a:srgbClr val="000000"/>
                </a:solidFill>
              </a:rPr>
              <a:t>devices</a:t>
            </a:r>
            <a:r>
              <a:rPr lang="de-DE" sz="2400" kern="1200" dirty="0" smtClean="0">
                <a:solidFill>
                  <a:srgbClr val="000000"/>
                </a:solidFill>
              </a:rPr>
              <a:t> nehmen zu</a:t>
            </a:r>
            <a:endParaRPr lang="it-IT" sz="2400" kern="1200" dirty="0">
              <a:solidFill>
                <a:srgbClr val="000000"/>
              </a:solidFill>
            </a:endParaRPr>
          </a:p>
        </p:txBody>
      </p:sp>
      <p:pic>
        <p:nvPicPr>
          <p:cNvPr id="3" name="Bild 2" descr="smurfberries-berrysh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67" y="431800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Case </a:t>
            </a:r>
            <a:r>
              <a:rPr lang="it-IT" dirty="0" err="1" smtClean="0"/>
              <a:t>Bitcoins</a:t>
            </a:r>
            <a:r>
              <a:rPr lang="it-IT" dirty="0" smtClean="0"/>
              <a:t> (Medium)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smtClean="0"/>
              <a:t>Her mit den Daten!</a:t>
            </a:r>
            <a:endParaRPr lang="it-IT" sz="2400" kern="1200" dirty="0" smtClean="0">
              <a:solidFill>
                <a:schemeClr val="tx2"/>
              </a:solidFill>
            </a:endParaRPr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Google </a:t>
            </a:r>
            <a:r>
              <a:rPr lang="de-DE" sz="2400" dirty="0" err="1" smtClean="0"/>
              <a:t>BigQuery</a:t>
            </a:r>
            <a:r>
              <a:rPr lang="de-DE" sz="2400" dirty="0" smtClean="0"/>
              <a:t> mit Public Datasets</a:t>
            </a:r>
            <a:endParaRPr lang="de-DE" sz="2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Sport-Statistik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Wetterstatistik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NYC </a:t>
            </a:r>
            <a:r>
              <a:rPr lang="de-DE" sz="2400" dirty="0" err="1" smtClean="0"/>
              <a:t>CityBike</a:t>
            </a:r>
            <a:r>
              <a:rPr lang="de-DE" sz="2400" dirty="0" smtClean="0"/>
              <a:t> Trips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1000 Cannabis Genom-Datensätze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err="1" smtClean="0"/>
              <a:t>GitHub</a:t>
            </a:r>
            <a:endParaRPr lang="de-DE" sz="2400" dirty="0" smtClean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$5,00 / TB</a:t>
            </a:r>
            <a:endParaRPr lang="de-DE" sz="2400" dirty="0"/>
          </a:p>
        </p:txBody>
      </p:sp>
      <p:pic>
        <p:nvPicPr>
          <p:cNvPr id="5" name="Bild 4" descr="gold-bitcoins-new-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0" t="51605" r="3460"/>
          <a:stretch/>
        </p:blipFill>
        <p:spPr>
          <a:xfrm>
            <a:off x="4562247" y="3403600"/>
            <a:ext cx="4404468" cy="331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1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6"/>
            <a:r>
              <a:rPr lang="it-IT" sz="2400" dirty="0" err="1" smtClean="0"/>
              <a:t>Kurzes</a:t>
            </a:r>
            <a:r>
              <a:rPr lang="it-IT" sz="2400" dirty="0" smtClean="0"/>
              <a:t> </a:t>
            </a:r>
            <a:r>
              <a:rPr lang="it-IT" sz="2400" dirty="0" err="1" smtClean="0"/>
              <a:t>Einmaleins</a:t>
            </a:r>
            <a:endParaRPr lang="it-IT" sz="2400" dirty="0" smtClean="0"/>
          </a:p>
          <a:p>
            <a:pPr lvl="6"/>
            <a:r>
              <a:rPr lang="it-IT" sz="2400" dirty="0" err="1" smtClean="0"/>
              <a:t>Vorteile</a:t>
            </a:r>
            <a:r>
              <a:rPr lang="it-IT" sz="2400" dirty="0" smtClean="0"/>
              <a:t> von </a:t>
            </a:r>
            <a:r>
              <a:rPr lang="it-IT" sz="2400" dirty="0" err="1" smtClean="0"/>
              <a:t>Cloud</a:t>
            </a:r>
            <a:r>
              <a:rPr lang="it-IT" sz="2400" dirty="0" smtClean="0"/>
              <a:t> Computing</a:t>
            </a:r>
          </a:p>
          <a:p>
            <a:pPr lvl="6"/>
            <a:r>
              <a:rPr lang="it-IT" sz="2400" dirty="0" err="1" smtClean="0"/>
              <a:t>Spezifische</a:t>
            </a:r>
            <a:r>
              <a:rPr lang="it-IT" sz="2400" dirty="0" smtClean="0"/>
              <a:t> </a:t>
            </a:r>
            <a:r>
              <a:rPr lang="it-IT" sz="2400" dirty="0" err="1" smtClean="0"/>
              <a:t>Sicherheitsrisiken</a:t>
            </a:r>
            <a:endParaRPr lang="it-IT" sz="2400" dirty="0" smtClean="0"/>
          </a:p>
          <a:p>
            <a:pPr lvl="6"/>
            <a:r>
              <a:rPr lang="de-DE" sz="2400" dirty="0" err="1" smtClean="0"/>
              <a:t>Bitcoins</a:t>
            </a:r>
            <a:r>
              <a:rPr lang="it-IT" sz="2400" dirty="0" smtClean="0"/>
              <a:t> </a:t>
            </a:r>
            <a:r>
              <a:rPr lang="it-IT" sz="2400" dirty="0"/>
              <a:t>&amp;</a:t>
            </a:r>
            <a:r>
              <a:rPr lang="it-IT" sz="2400" dirty="0" smtClean="0"/>
              <a:t> </a:t>
            </a:r>
            <a:r>
              <a:rPr lang="de-DE" sz="2400" dirty="0" err="1" smtClean="0"/>
              <a:t>Smurfberries</a:t>
            </a:r>
            <a:endParaRPr lang="it-IT" sz="2400" dirty="0" smtClean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Was</a:t>
            </a:r>
            <a:r>
              <a:rPr lang="it-IT" dirty="0" smtClean="0"/>
              <a:t> </a:t>
            </a:r>
            <a:r>
              <a:rPr lang="it-IT" dirty="0" err="1" smtClean="0"/>
              <a:t>gibt’s</a:t>
            </a:r>
            <a:r>
              <a:rPr lang="it-IT" dirty="0" smtClean="0"/>
              <a:t> </a:t>
            </a:r>
            <a:r>
              <a:rPr lang="it-IT" dirty="0" err="1" smtClean="0"/>
              <a:t>heute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smtClean="0"/>
              <a:t>Optional 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194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Case </a:t>
            </a:r>
            <a:r>
              <a:rPr lang="it-IT" dirty="0" err="1" smtClean="0"/>
              <a:t>Bitcoins</a:t>
            </a:r>
            <a:r>
              <a:rPr lang="it-IT" dirty="0" smtClean="0"/>
              <a:t> (Medium)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smtClean="0"/>
              <a:t>Lässt du deine Brieftasche überall rumliegen?</a:t>
            </a:r>
            <a:endParaRPr lang="it-IT" sz="2400" kern="1200" dirty="0" smtClean="0">
              <a:solidFill>
                <a:schemeClr val="tx2"/>
              </a:solidFill>
            </a:endParaRPr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Viele Entwickler tun genau das</a:t>
            </a:r>
            <a:endParaRPr lang="de-DE" sz="2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err="1" smtClean="0"/>
              <a:t>Versionierung</a:t>
            </a:r>
            <a:r>
              <a:rPr lang="de-DE" sz="2400" dirty="0" smtClean="0"/>
              <a:t> als </a:t>
            </a:r>
            <a:r>
              <a:rPr lang="de-DE" sz="2400" dirty="0" err="1" smtClean="0"/>
              <a:t>Cloudservice</a:t>
            </a:r>
            <a:endParaRPr lang="de-DE" sz="2400" dirty="0" smtClean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Google </a:t>
            </a:r>
            <a:r>
              <a:rPr lang="de-DE" sz="2400" dirty="0" err="1" smtClean="0"/>
              <a:t>BigQuery</a:t>
            </a:r>
            <a:r>
              <a:rPr lang="de-DE" sz="2400" dirty="0" smtClean="0"/>
              <a:t> als </a:t>
            </a:r>
            <a:r>
              <a:rPr lang="de-DE" sz="2400" dirty="0" err="1" smtClean="0"/>
              <a:t>Cloudservice</a:t>
            </a:r>
            <a:endParaRPr lang="de-DE" sz="2400" dirty="0" smtClean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SSH Keys, Passwörter</a:t>
            </a:r>
            <a:br>
              <a:rPr lang="de-DE" sz="2400" dirty="0" smtClean="0"/>
            </a:br>
            <a:r>
              <a:rPr lang="de-DE" sz="2400" dirty="0" smtClean="0"/>
              <a:t>...und Wallet-Keys</a:t>
            </a:r>
            <a:endParaRPr lang="de-DE" sz="2400" dirty="0"/>
          </a:p>
        </p:txBody>
      </p:sp>
      <p:pic>
        <p:nvPicPr>
          <p:cNvPr id="5" name="Bild 4" descr="gold-bitcoins-new-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0" t="51605" r="3460"/>
          <a:stretch/>
        </p:blipFill>
        <p:spPr>
          <a:xfrm>
            <a:off x="4562247" y="3403600"/>
            <a:ext cx="4404468" cy="331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5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Case SPECTRE (LARGE)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smtClean="0"/>
              <a:t>Ein vermeintlicher </a:t>
            </a:r>
            <a:r>
              <a:rPr lang="de-DE" sz="2400" kern="1200" dirty="0" smtClean="0">
                <a:solidFill>
                  <a:srgbClr val="00B13F"/>
                </a:solidFill>
              </a:rPr>
              <a:t>VORTEIL</a:t>
            </a:r>
            <a:r>
              <a:rPr lang="de-DE" sz="2400" kern="1200" dirty="0" smtClean="0"/>
              <a:t> der </a:t>
            </a:r>
            <a:r>
              <a:rPr lang="de-DE" sz="2400" kern="1200" dirty="0" err="1" smtClean="0"/>
              <a:t>Prozesserarchitektur</a:t>
            </a:r>
            <a:endParaRPr lang="it-IT" sz="2400" kern="1200" dirty="0" smtClean="0">
              <a:solidFill>
                <a:schemeClr val="tx2"/>
              </a:solidFill>
            </a:endParaRPr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Datenströme vom Kernel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Spekulative Anweisungen soll eigentlich zur besseren Auslastung führen</a:t>
            </a:r>
            <a:endParaRPr lang="de-DE" sz="2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Seitenkanalangriff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Patch ist äußert schwierig und bring oft Leistungseinbuße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de-DE" sz="2400" dirty="0" smtClean="0"/>
          </a:p>
        </p:txBody>
      </p:sp>
      <p:pic>
        <p:nvPicPr>
          <p:cNvPr id="6" name="Bild 5" descr="meltdown-300x2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867" y="4761792"/>
            <a:ext cx="2472890" cy="16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9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4524" y="2877954"/>
            <a:ext cx="7003440" cy="1564614"/>
          </a:xfrm>
        </p:spPr>
        <p:txBody>
          <a:bodyPr/>
          <a:lstStyle/>
          <a:p>
            <a:r>
              <a:rPr lang="it-IT" dirty="0" err="1" smtClean="0"/>
              <a:t>Dankeschön</a:t>
            </a:r>
            <a:r>
              <a:rPr lang="it-IT" dirty="0" smtClean="0"/>
              <a:t>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8837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LiTeratur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smtClean="0"/>
              <a:t>Wo liegt diese Präsentation? In der </a:t>
            </a:r>
            <a:r>
              <a:rPr lang="de-DE" sz="2400" kern="1200" dirty="0" err="1" smtClean="0"/>
              <a:t>Cloud</a:t>
            </a:r>
            <a:r>
              <a:rPr lang="de-DE" sz="2400" kern="1200" dirty="0" smtClean="0"/>
              <a:t>, natürlich!</a:t>
            </a:r>
          </a:p>
          <a:p>
            <a:endParaRPr lang="it-IT" sz="2400" kern="1200" dirty="0" smtClean="0">
              <a:solidFill>
                <a:schemeClr val="tx2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hlinkClick r:id="rId3"/>
              </a:rPr>
              <a:t>https://mozy.com/infographics/life-in-the-cloud/</a:t>
            </a:r>
            <a:endParaRPr lang="de-DE" sz="1200" dirty="0">
              <a:hlinkClick r:id="rId3"/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 smtClean="0">
                <a:hlinkClick r:id="rId4"/>
              </a:rPr>
              <a:t>https</a:t>
            </a:r>
            <a:r>
              <a:rPr lang="de-DE" sz="1200" dirty="0">
                <a:hlinkClick r:id="rId4"/>
              </a:rPr>
              <a:t>://www.computerweekly.com/news/450404341/Top-10-IT-security-stories-of-2016</a:t>
            </a:r>
            <a:endParaRPr lang="de-DE" sz="1200" dirty="0">
              <a:hlinkClick r:id="rId4"/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 smtClean="0">
                <a:hlinkClick r:id="rId5"/>
              </a:rPr>
              <a:t>https</a:t>
            </a:r>
            <a:r>
              <a:rPr lang="de-DE" sz="1200" dirty="0">
                <a:hlinkClick r:id="rId5"/>
              </a:rPr>
              <a:t>://www.tripwire.com/state-of-security/security-data-protection/cloud/top-cloud-security-threats/</a:t>
            </a:r>
            <a:endParaRPr lang="de-DE" sz="1200" dirty="0">
              <a:hlinkClick r:id="rId5"/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 smtClean="0">
                <a:hlinkClick r:id="rId6"/>
              </a:rPr>
              <a:t>https</a:t>
            </a:r>
            <a:r>
              <a:rPr lang="de-DE" sz="1200" dirty="0">
                <a:hlinkClick r:id="rId6"/>
              </a:rPr>
              <a:t>://www.csoonline.com/article/3208905/cloud-security/top-cloud-security-controls-you-should-be-using.html</a:t>
            </a:r>
            <a:endParaRPr lang="de-DE" sz="1200" dirty="0">
              <a:hlinkClick r:id="rId6"/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 smtClean="0">
                <a:hlinkClick r:id="rId7"/>
              </a:rPr>
              <a:t>https</a:t>
            </a:r>
            <a:r>
              <a:rPr lang="de-DE" sz="1200" dirty="0">
                <a:hlinkClick r:id="rId7"/>
              </a:rPr>
              <a:t>://www.threatstack.com/press-releases/threat-stack-analysis-reveals-companies-critical-aws-cloud-security-misconfigurations</a:t>
            </a:r>
            <a:endParaRPr lang="de-DE" sz="1200" dirty="0">
              <a:hlinkClick r:id="rId7"/>
            </a:endParaRPr>
          </a:p>
          <a:p>
            <a:pPr marL="171450" indent="-171450">
              <a:buFont typeface="Arial"/>
              <a:buChar char="•"/>
            </a:pPr>
            <a:endParaRPr lang="de-DE" sz="1200" dirty="0"/>
          </a:p>
          <a:p>
            <a:pPr marL="171450" indent="-171450">
              <a:buFont typeface="Arial"/>
              <a:buChar char="•"/>
            </a:pPr>
            <a:r>
              <a:rPr lang="de-DE" sz="1200" dirty="0" smtClean="0"/>
              <a:t>Passwords</a:t>
            </a:r>
            <a:r>
              <a:rPr lang="de-DE" sz="1200" dirty="0"/>
              <a:t>, SSH Keys, </a:t>
            </a:r>
            <a:r>
              <a:rPr lang="de-DE" sz="1200" dirty="0" err="1"/>
              <a:t>bit</a:t>
            </a:r>
            <a:r>
              <a:rPr lang="de-DE" sz="1200" dirty="0"/>
              <a:t> </a:t>
            </a:r>
            <a:r>
              <a:rPr lang="de-DE" sz="1200" dirty="0" err="1"/>
              <a:t>coin</a:t>
            </a:r>
            <a:r>
              <a:rPr lang="de-DE" sz="1200" dirty="0"/>
              <a:t> wallet </a:t>
            </a:r>
            <a:r>
              <a:rPr lang="de-DE" sz="1200" dirty="0" err="1"/>
              <a:t>keys</a:t>
            </a:r>
            <a:r>
              <a:rPr lang="de-DE" sz="1200" dirty="0"/>
              <a:t> </a:t>
            </a:r>
            <a:r>
              <a:rPr lang="de-DE" sz="1200" dirty="0">
                <a:hlinkClick r:id="rId8"/>
              </a:rPr>
              <a:t>https://www.youtube.com/watch?v=Xml4Gx3huag</a:t>
            </a:r>
          </a:p>
          <a:p>
            <a:pPr marL="171450" indent="-171450">
              <a:buFont typeface="Arial"/>
              <a:buChar char="•"/>
            </a:pPr>
            <a:r>
              <a:rPr lang="de-DE" sz="1200" dirty="0" smtClean="0">
                <a:hlinkClick r:id="rId9"/>
              </a:rPr>
              <a:t>https</a:t>
            </a:r>
            <a:r>
              <a:rPr lang="de-DE" sz="1200" dirty="0">
                <a:hlinkClick r:id="rId9"/>
              </a:rPr>
              <a:t>://www.zdnet.com/article/stop-saying-the-cloud-is-just-someone-elses-computer-because-its-not/</a:t>
            </a:r>
            <a:endParaRPr lang="de-DE" sz="1200" dirty="0">
              <a:hlinkClick r:id="rId9"/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 smtClean="0">
                <a:hlinkClick r:id="rId10"/>
              </a:rPr>
              <a:t>https</a:t>
            </a:r>
            <a:r>
              <a:rPr lang="de-DE" sz="1200" dirty="0">
                <a:hlinkClick r:id="rId10"/>
              </a:rPr>
              <a:t>://www.skyhighnetworks.com/cloud-security-blog/worlds-worst-cloud-abuser/</a:t>
            </a:r>
            <a:endParaRPr lang="de-DE" sz="1200" kern="1200" dirty="0" smtClean="0">
              <a:solidFill>
                <a:sysClr val="window" lastClr="FFFFFF"/>
              </a:solidFill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21826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5"/>
          <p:cNvPicPr>
            <a:picLocks noChangeAspect="1"/>
          </p:cNvPicPr>
          <p:nvPr/>
        </p:nvPicPr>
        <p:blipFill rotWithShape="1">
          <a:blip r:embed="rId3"/>
          <a:srcRect l="1116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Rechteck 6"/>
          <p:cNvSpPr/>
          <p:nvPr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ottotitolo 2"/>
          <p:cNvSpPr>
            <a:spLocks noGrp="1"/>
          </p:cNvSpPr>
          <p:nvPr>
            <p:ph type="subTitle" idx="1"/>
          </p:nvPr>
        </p:nvSpPr>
        <p:spPr>
          <a:xfrm>
            <a:off x="780889" y="5021420"/>
            <a:ext cx="7582223" cy="438427"/>
          </a:xfrm>
        </p:spPr>
        <p:txBody>
          <a:bodyPr/>
          <a:lstStyle/>
          <a:p>
            <a:r>
              <a:rPr lang="mr-IN" sz="2800" i="1" dirty="0" smtClean="0">
                <a:solidFill>
                  <a:schemeClr val="bg1"/>
                </a:solidFill>
                <a:cs typeface="Proxima Nova Regular"/>
              </a:rPr>
              <a:t>…</a:t>
            </a:r>
            <a:r>
              <a:rPr lang="de-DE" sz="2800" i="1" dirty="0" err="1" smtClean="0">
                <a:solidFill>
                  <a:schemeClr val="bg1"/>
                </a:solidFill>
                <a:cs typeface="Proxima Nova Regular"/>
              </a:rPr>
              <a:t>it‘s</a:t>
            </a:r>
            <a:r>
              <a:rPr lang="de-DE" sz="2800" i="1" dirty="0" smtClean="0">
                <a:solidFill>
                  <a:schemeClr val="bg1"/>
                </a:solidFill>
                <a:cs typeface="Proxima Nova Regular"/>
              </a:rPr>
              <a:t> just </a:t>
            </a:r>
            <a:r>
              <a:rPr lang="de-DE" sz="2800" i="1" dirty="0" err="1" smtClean="0">
                <a:solidFill>
                  <a:schemeClr val="bg1"/>
                </a:solidFill>
                <a:cs typeface="Proxima Nova Regular"/>
              </a:rPr>
              <a:t>someone</a:t>
            </a:r>
            <a:r>
              <a:rPr lang="de-DE" sz="2800" i="1" dirty="0" smtClean="0">
                <a:solidFill>
                  <a:schemeClr val="bg1"/>
                </a:solidFill>
                <a:cs typeface="Proxima Nova Regular"/>
              </a:rPr>
              <a:t> </a:t>
            </a:r>
            <a:r>
              <a:rPr lang="de-DE" sz="2800" i="1" dirty="0" err="1" smtClean="0">
                <a:solidFill>
                  <a:schemeClr val="bg1"/>
                </a:solidFill>
                <a:cs typeface="Proxima Nova Regular"/>
              </a:rPr>
              <a:t>else‘s</a:t>
            </a:r>
            <a:r>
              <a:rPr lang="de-DE" sz="2800" i="1" dirty="0" smtClean="0">
                <a:solidFill>
                  <a:schemeClr val="bg1"/>
                </a:solidFill>
                <a:cs typeface="Proxima Nova Regular"/>
              </a:rPr>
              <a:t> </a:t>
            </a:r>
            <a:r>
              <a:rPr lang="de-DE" sz="2800" i="1" dirty="0" err="1" smtClean="0">
                <a:solidFill>
                  <a:schemeClr val="bg1"/>
                </a:solidFill>
                <a:cs typeface="Proxima Nova Regular"/>
              </a:rPr>
              <a:t>computer</a:t>
            </a:r>
            <a:r>
              <a:rPr lang="de-DE" sz="2800" i="1" dirty="0" smtClean="0">
                <a:solidFill>
                  <a:schemeClr val="bg1"/>
                </a:solidFill>
                <a:cs typeface="Proxima Nova Regular"/>
              </a:rPr>
              <a:t>.</a:t>
            </a:r>
            <a:endParaRPr lang="en-US" sz="2800" i="1" dirty="0">
              <a:solidFill>
                <a:schemeClr val="bg1"/>
              </a:solidFill>
              <a:cs typeface="Proxima Nova Regul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err="1" smtClean="0"/>
              <a:t>It’s</a:t>
            </a:r>
            <a:r>
              <a:rPr lang="it-IT" sz="3000" dirty="0" smtClean="0"/>
              <a:t> </a:t>
            </a:r>
            <a:r>
              <a:rPr lang="it-IT" sz="3000" dirty="0" err="1" smtClean="0"/>
              <a:t>not</a:t>
            </a:r>
            <a:r>
              <a:rPr lang="it-IT" sz="3000" dirty="0" smtClean="0"/>
              <a:t> </a:t>
            </a:r>
            <a:r>
              <a:rPr lang="it-IT" sz="3000" dirty="0" err="1" smtClean="0"/>
              <a:t>really</a:t>
            </a:r>
            <a:r>
              <a:rPr lang="it-IT" sz="3000" dirty="0" smtClean="0"/>
              <a:t> a </a:t>
            </a:r>
            <a:br>
              <a:rPr lang="it-IT" sz="3000" dirty="0" smtClean="0"/>
            </a:br>
            <a:r>
              <a:rPr lang="it-IT" dirty="0" err="1" smtClean="0"/>
              <a:t>cloud</a:t>
            </a:r>
            <a:r>
              <a:rPr lang="mr-IN" dirty="0" smtClean="0"/>
              <a:t>…</a:t>
            </a:r>
            <a:r>
              <a:rPr lang="it-IT" dirty="0" smtClean="0"/>
              <a:t/>
            </a:r>
            <a:br>
              <a:rPr lang="it-IT" dirty="0" smtClean="0"/>
            </a:br>
            <a:endParaRPr lang="it-IT" sz="3000" dirty="0"/>
          </a:p>
        </p:txBody>
      </p:sp>
      <p:pic>
        <p:nvPicPr>
          <p:cNvPr id="13" name="Bild 5" descr="running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70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Echt</a:t>
            </a:r>
            <a:r>
              <a:rPr lang="it-IT" dirty="0" smtClean="0"/>
              <a:t> </a:t>
            </a:r>
            <a:r>
              <a:rPr lang="it-IT" dirty="0" err="1" smtClean="0"/>
              <a:t>jeTzt</a:t>
            </a:r>
            <a:r>
              <a:rPr lang="it-IT" dirty="0" smtClean="0"/>
              <a:t>?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8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„The </a:t>
            </a:r>
            <a:r>
              <a:rPr lang="de-DE" sz="2400" dirty="0" err="1"/>
              <a:t>cloud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everyone</a:t>
            </a:r>
            <a:r>
              <a:rPr lang="de-DE" sz="2400" dirty="0"/>
              <a:t>. The </a:t>
            </a:r>
            <a:r>
              <a:rPr lang="de-DE" sz="2400" dirty="0" err="1"/>
              <a:t>cloud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 </a:t>
            </a:r>
            <a:r>
              <a:rPr lang="de-DE" sz="2400" dirty="0" err="1"/>
              <a:t>democracy</a:t>
            </a:r>
            <a:r>
              <a:rPr lang="de-DE" sz="2400" dirty="0" smtClean="0"/>
              <a:t>.“</a:t>
            </a:r>
          </a:p>
          <a:p>
            <a:pPr algn="r"/>
            <a:r>
              <a:rPr lang="de-DE" sz="1600" i="1" dirty="0"/>
              <a:t>Marc </a:t>
            </a:r>
            <a:r>
              <a:rPr lang="de-DE" sz="1600" i="1" dirty="0" err="1"/>
              <a:t>Benioff</a:t>
            </a:r>
            <a:r>
              <a:rPr lang="de-DE" sz="1600" i="1" dirty="0"/>
              <a:t>, </a:t>
            </a:r>
            <a:r>
              <a:rPr lang="de-DE" sz="1600" i="1" dirty="0" err="1"/>
              <a:t>Founder</a:t>
            </a:r>
            <a:r>
              <a:rPr lang="de-DE" sz="1600" i="1" dirty="0"/>
              <a:t>, CEO </a:t>
            </a:r>
            <a:r>
              <a:rPr lang="de-DE" sz="1600" i="1" dirty="0" err="1"/>
              <a:t>and</a:t>
            </a:r>
            <a:r>
              <a:rPr lang="de-DE" sz="1600" i="1" dirty="0"/>
              <a:t> Chairman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Salesforce</a:t>
            </a:r>
            <a:endParaRPr lang="it-IT" sz="1600" i="1" kern="1200" dirty="0" smtClean="0"/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r>
              <a:rPr lang="en-US" sz="2400" dirty="0" err="1"/>
              <a:t>Ein</a:t>
            </a:r>
            <a:r>
              <a:rPr lang="en-US" sz="2400" dirty="0"/>
              <a:t> </a:t>
            </a:r>
            <a:r>
              <a:rPr lang="en-US" sz="2400" dirty="0" err="1"/>
              <a:t>hyperskalierbares</a:t>
            </a:r>
            <a:r>
              <a:rPr lang="en-US" sz="2400" dirty="0"/>
              <a:t>, </a:t>
            </a:r>
            <a:r>
              <a:rPr lang="en-US" sz="2400" dirty="0" err="1" smtClean="0"/>
              <a:t>automatisiertes</a:t>
            </a:r>
            <a:r>
              <a:rPr lang="en-US" sz="2400" dirty="0" smtClean="0"/>
              <a:t> </a:t>
            </a:r>
            <a:r>
              <a:rPr lang="it-IT" sz="2400" dirty="0" smtClean="0">
                <a:solidFill>
                  <a:schemeClr val="tx2"/>
                </a:solidFill>
              </a:rPr>
              <a:t>RECHENZENTRUM</a:t>
            </a:r>
          </a:p>
          <a:p>
            <a:endParaRPr lang="it-IT" sz="24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verwaltet </a:t>
            </a:r>
            <a:r>
              <a:rPr lang="de-DE" sz="2400" dirty="0"/>
              <a:t>von jemandem, </a:t>
            </a:r>
            <a:r>
              <a:rPr lang="de-DE" sz="2400" dirty="0" smtClean="0"/>
              <a:t>der / die Automatisierung und Sicherheit </a:t>
            </a:r>
            <a:r>
              <a:rPr lang="de-DE" sz="2400" dirty="0"/>
              <a:t>viel besser darauf </a:t>
            </a:r>
            <a:r>
              <a:rPr lang="de-DE" sz="2400" dirty="0" smtClean="0"/>
              <a:t>hat, </a:t>
            </a:r>
            <a:r>
              <a:rPr lang="de-DE" sz="2400" dirty="0"/>
              <a:t>als </a:t>
            </a:r>
            <a:r>
              <a:rPr lang="de-DE" sz="2400" dirty="0" smtClean="0"/>
              <a:t>du!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das </a:t>
            </a:r>
            <a:r>
              <a:rPr lang="de-DE" sz="2400" dirty="0"/>
              <a:t>mehr Strom, Server und Bandbreite zur Verfügung </a:t>
            </a:r>
            <a:r>
              <a:rPr lang="de-DE" sz="2400" dirty="0" smtClean="0"/>
              <a:t>hat, </a:t>
            </a:r>
            <a:r>
              <a:rPr lang="de-DE" sz="2400" dirty="0"/>
              <a:t>als du jemals </a:t>
            </a:r>
            <a:r>
              <a:rPr lang="de-DE" sz="2400" dirty="0" smtClean="0"/>
              <a:t>selbst kaufen </a:t>
            </a:r>
            <a:r>
              <a:rPr lang="de-DE" sz="2400" dirty="0"/>
              <a:t>kannst</a:t>
            </a:r>
            <a:r>
              <a:rPr lang="de-DE" sz="2400" dirty="0" smtClean="0"/>
              <a:t>!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...die Geschichte wiederholt sich!</a:t>
            </a:r>
            <a:endParaRPr lang="de-DE" sz="2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it-IT" kern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658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24105_Father__Son_Silhouette_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" r="17009" b="1497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Bild 5" descr="running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6" name="Ovale Legende 5"/>
          <p:cNvSpPr/>
          <p:nvPr/>
        </p:nvSpPr>
        <p:spPr>
          <a:xfrm>
            <a:off x="1727200" y="732366"/>
            <a:ext cx="3132090" cy="1638299"/>
          </a:xfrm>
          <a:prstGeom prst="wedgeEllipseCallout">
            <a:avLst>
              <a:gd name="adj1" fmla="val 71372"/>
              <a:gd name="adj2" fmla="val -23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latin typeface="Comic Sans MS"/>
                <a:cs typeface="Comic Sans MS"/>
              </a:rPr>
              <a:t>Linux </a:t>
            </a:r>
            <a:r>
              <a:rPr lang="de-DE" sz="2400" dirty="0" err="1" smtClean="0">
                <a:latin typeface="Comic Sans MS"/>
                <a:cs typeface="Comic Sans MS"/>
              </a:rPr>
              <a:t>servers</a:t>
            </a:r>
            <a:r>
              <a:rPr lang="de-DE" sz="2400" dirty="0" smtClean="0">
                <a:latin typeface="Comic Sans MS"/>
                <a:cs typeface="Comic Sans MS"/>
              </a:rPr>
              <a:t>, </a:t>
            </a:r>
            <a:r>
              <a:rPr lang="de-DE" sz="2400" dirty="0" err="1" smtClean="0">
                <a:latin typeface="Comic Sans MS"/>
                <a:cs typeface="Comic Sans MS"/>
              </a:rPr>
              <a:t>mostly</a:t>
            </a:r>
            <a:r>
              <a:rPr lang="de-DE" sz="2400" dirty="0" smtClean="0">
                <a:latin typeface="Comic Sans MS"/>
                <a:cs typeface="Comic Sans MS"/>
              </a:rPr>
              <a:t>...</a:t>
            </a:r>
            <a:endParaRPr lang="de-DE" sz="2400" dirty="0">
              <a:latin typeface="Comic Sans MS"/>
              <a:cs typeface="Comic Sans MS"/>
            </a:endParaRPr>
          </a:p>
        </p:txBody>
      </p:sp>
      <p:sp>
        <p:nvSpPr>
          <p:cNvPr id="15" name="Ovale Legende 14"/>
          <p:cNvSpPr/>
          <p:nvPr/>
        </p:nvSpPr>
        <p:spPr>
          <a:xfrm>
            <a:off x="304799" y="3136899"/>
            <a:ext cx="2861157" cy="1638299"/>
          </a:xfrm>
          <a:prstGeom prst="wedgeEllipseCallout">
            <a:avLst>
              <a:gd name="adj1" fmla="val 73061"/>
              <a:gd name="adj2" fmla="val 275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latin typeface="Comic Sans MS"/>
                <a:cs typeface="Comic Sans MS"/>
              </a:rPr>
              <a:t>Daddy, </a:t>
            </a:r>
            <a:r>
              <a:rPr lang="de-DE" sz="2000" dirty="0" err="1" smtClean="0">
                <a:latin typeface="Comic Sans MS"/>
                <a:cs typeface="Comic Sans MS"/>
              </a:rPr>
              <a:t>what‘re</a:t>
            </a:r>
            <a:r>
              <a:rPr lang="de-DE" sz="2000" dirty="0" smtClean="0">
                <a:latin typeface="Comic Sans MS"/>
                <a:cs typeface="Comic Sans MS"/>
              </a:rPr>
              <a:t> </a:t>
            </a:r>
            <a:r>
              <a:rPr lang="de-DE" sz="2400" dirty="0" err="1" smtClean="0">
                <a:latin typeface="Comic Sans MS"/>
                <a:cs typeface="Comic Sans MS"/>
              </a:rPr>
              <a:t>clouds</a:t>
            </a:r>
            <a:r>
              <a:rPr lang="de-DE" sz="2000" dirty="0" smtClean="0">
                <a:latin typeface="Comic Sans MS"/>
                <a:cs typeface="Comic Sans MS"/>
              </a:rPr>
              <a:t> </a:t>
            </a:r>
            <a:r>
              <a:rPr lang="de-DE" sz="2000" dirty="0" err="1" smtClean="0">
                <a:latin typeface="Comic Sans MS"/>
                <a:cs typeface="Comic Sans MS"/>
              </a:rPr>
              <a:t>made</a:t>
            </a:r>
            <a:r>
              <a:rPr lang="de-DE" sz="2000" dirty="0" smtClean="0">
                <a:latin typeface="Comic Sans MS"/>
                <a:cs typeface="Comic Sans MS"/>
              </a:rPr>
              <a:t> </a:t>
            </a:r>
            <a:r>
              <a:rPr lang="de-DE" sz="2000" dirty="0" err="1" smtClean="0">
                <a:latin typeface="Comic Sans MS"/>
                <a:cs typeface="Comic Sans MS"/>
              </a:rPr>
              <a:t>of</a:t>
            </a:r>
            <a:r>
              <a:rPr lang="de-DE" sz="2000" dirty="0" smtClean="0">
                <a:latin typeface="Comic Sans MS"/>
                <a:cs typeface="Comic Sans MS"/>
              </a:rPr>
              <a:t>?</a:t>
            </a:r>
            <a:endParaRPr lang="de-DE" sz="20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11202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Die </a:t>
            </a:r>
            <a:r>
              <a:rPr lang="it-IT" dirty="0" err="1" smtClean="0"/>
              <a:t>vorteile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8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smtClean="0"/>
              <a:t>Wozu denn, wenn es nur ein Computer ist?</a:t>
            </a:r>
            <a:endParaRPr lang="it-IT" sz="2400" kern="1200" dirty="0" smtClean="0">
              <a:solidFill>
                <a:schemeClr val="tx2"/>
              </a:solidFill>
            </a:endParaRPr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r>
              <a:rPr lang="en-US" sz="2400" dirty="0" err="1"/>
              <a:t>Ein</a:t>
            </a:r>
            <a:r>
              <a:rPr lang="en-US" sz="2400" dirty="0"/>
              <a:t> </a:t>
            </a:r>
            <a:r>
              <a:rPr lang="en-US" sz="2400" dirty="0" err="1"/>
              <a:t>hyperskalierbares</a:t>
            </a:r>
            <a:r>
              <a:rPr lang="en-US" sz="2400" dirty="0"/>
              <a:t>, </a:t>
            </a:r>
            <a:r>
              <a:rPr lang="en-US" sz="2400" dirty="0" err="1" smtClean="0"/>
              <a:t>automatisiertes</a:t>
            </a:r>
            <a:r>
              <a:rPr lang="en-US" sz="2400" dirty="0" smtClean="0"/>
              <a:t> </a:t>
            </a:r>
            <a:r>
              <a:rPr lang="it-IT" sz="2400" dirty="0" smtClean="0">
                <a:solidFill>
                  <a:schemeClr val="tx2"/>
                </a:solidFill>
              </a:rPr>
              <a:t>RECHENZENTRUM </a:t>
            </a:r>
            <a:r>
              <a:rPr lang="en-US" sz="2400" dirty="0" err="1" smtClean="0"/>
              <a:t>bedeutet</a:t>
            </a:r>
            <a:endParaRPr lang="it-IT" sz="2400" dirty="0" smtClean="0">
              <a:solidFill>
                <a:schemeClr val="tx2"/>
              </a:solidFill>
            </a:endParaRPr>
          </a:p>
          <a:p>
            <a:endParaRPr lang="it-IT" sz="24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/>
              <a:t>Hohe </a:t>
            </a:r>
            <a:r>
              <a:rPr lang="de-DE" sz="2400" dirty="0" smtClean="0"/>
              <a:t>Ausfallsicherheit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Redundanz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Skalierbarkeit / Elastizität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it-IT" kern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485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Nerd </a:t>
            </a:r>
            <a:r>
              <a:rPr lang="it-IT" dirty="0" err="1" smtClean="0"/>
              <a:t>stuff</a:t>
            </a:r>
            <a:endParaRPr lang="it-IT" dirty="0"/>
          </a:p>
        </p:txBody>
      </p:sp>
      <p:sp>
        <p:nvSpPr>
          <p:cNvPr id="6" name="Rechteck 4"/>
          <p:cNvSpPr/>
          <p:nvPr/>
        </p:nvSpPr>
        <p:spPr>
          <a:xfrm rot="5400000">
            <a:off x="4384498" y="-3141134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Proxima Nova Extrabld"/>
              <a:cs typeface="Proxima Nova Extrabld"/>
            </a:endParaRPr>
          </a:p>
        </p:txBody>
      </p:sp>
      <p:graphicFrame>
        <p:nvGraphicFramePr>
          <p:cNvPr id="8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135079"/>
              </p:ext>
            </p:extLst>
          </p:nvPr>
        </p:nvGraphicFramePr>
        <p:xfrm>
          <a:off x="603249" y="1243363"/>
          <a:ext cx="8258248" cy="531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551"/>
                <a:gridCol w="2404533"/>
                <a:gridCol w="1573107"/>
                <a:gridCol w="1527529"/>
                <a:gridCol w="1527528"/>
              </a:tblGrid>
              <a:tr h="374449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STUFE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VERFÜGBARKEIT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TAG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MONAT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JAHR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IV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99,999%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00:00:00.4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00:00:26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>
                        <a:solidFill>
                          <a:srgbClr val="7F7F7F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00:05:15</a:t>
                      </a:r>
                    </a:p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III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99,99%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00:00:08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00:04:22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	00:52:35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II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99,9%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00:01:26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00:43:49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>
                        <a:solidFill>
                          <a:srgbClr val="7F7F7F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08:45:56</a:t>
                      </a:r>
                    </a:p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I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99%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00:14:23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07:18:17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	87:39:29</a:t>
                      </a:r>
                    </a:p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9" name="Gerade Verbindung 31"/>
          <p:cNvCxnSpPr/>
          <p:nvPr/>
        </p:nvCxnSpPr>
        <p:spPr>
          <a:xfrm>
            <a:off x="-1" y="2600079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33"/>
          <p:cNvCxnSpPr/>
          <p:nvPr/>
        </p:nvCxnSpPr>
        <p:spPr>
          <a:xfrm>
            <a:off x="-1" y="3593645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33"/>
          <p:cNvCxnSpPr/>
          <p:nvPr/>
        </p:nvCxnSpPr>
        <p:spPr>
          <a:xfrm>
            <a:off x="4979" y="4619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33"/>
          <p:cNvCxnSpPr/>
          <p:nvPr/>
        </p:nvCxnSpPr>
        <p:spPr>
          <a:xfrm>
            <a:off x="11969" y="5547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8197222" y="6104754"/>
            <a:ext cx="8401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 🤓 </a:t>
            </a:r>
          </a:p>
        </p:txBody>
      </p:sp>
    </p:spTree>
    <p:extLst>
      <p:ext uri="{BB962C8B-B14F-4D97-AF65-F5344CB8AC3E}">
        <p14:creationId xmlns:p14="http://schemas.microsoft.com/office/powerpoint/2010/main" val="308699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MORE NERD STUFF</a:t>
            </a:r>
            <a:endParaRPr lang="it-IT" dirty="0"/>
          </a:p>
        </p:txBody>
      </p:sp>
      <p:pic>
        <p:nvPicPr>
          <p:cNvPr id="4" name="Bild 3" descr="Spof_simpl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53" y="1710267"/>
            <a:ext cx="7931547" cy="4043230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8197222" y="6104754"/>
            <a:ext cx="8401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 🤓 </a:t>
            </a:r>
          </a:p>
        </p:txBody>
      </p:sp>
    </p:spTree>
    <p:extLst>
      <p:ext uri="{BB962C8B-B14F-4D97-AF65-F5344CB8AC3E}">
        <p14:creationId xmlns:p14="http://schemas.microsoft.com/office/powerpoint/2010/main" val="2066137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EINFACH SEXY</a:t>
            </a:r>
            <a:endParaRPr lang="it-IT" dirty="0"/>
          </a:p>
        </p:txBody>
      </p:sp>
      <p:pic>
        <p:nvPicPr>
          <p:cNvPr id="3" name="Bild 2" descr="Spof_complex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49" y="1684866"/>
            <a:ext cx="7907867" cy="3593137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197222" y="6104754"/>
            <a:ext cx="8401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 🤓 </a:t>
            </a:r>
          </a:p>
        </p:txBody>
      </p:sp>
    </p:spTree>
    <p:extLst>
      <p:ext uri="{BB962C8B-B14F-4D97-AF65-F5344CB8AC3E}">
        <p14:creationId xmlns:p14="http://schemas.microsoft.com/office/powerpoint/2010/main" val="142184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Reply PRESENTATION WHITE 4.3">
  <a:themeElements>
    <a:clrScheme name="Custom 31">
      <a:dk1>
        <a:srgbClr val="FFFFFF"/>
      </a:dk1>
      <a:lt1>
        <a:srgbClr val="000000"/>
      </a:lt1>
      <a:dk2>
        <a:srgbClr val="053238"/>
      </a:dk2>
      <a:lt2>
        <a:srgbClr val="00B13F"/>
      </a:lt2>
      <a:accent1>
        <a:srgbClr val="71D83F"/>
      </a:accent1>
      <a:accent2>
        <a:srgbClr val="00B140"/>
      </a:accent2>
      <a:accent3>
        <a:srgbClr val="2E7CFA"/>
      </a:accent3>
      <a:accent4>
        <a:srgbClr val="940758"/>
      </a:accent4>
      <a:accent5>
        <a:srgbClr val="F54343"/>
      </a:accent5>
      <a:accent6>
        <a:srgbClr val="FFC000"/>
      </a:accent6>
      <a:hlink>
        <a:srgbClr val="10A8BC"/>
      </a:hlink>
      <a:folHlink>
        <a:srgbClr val="B4D020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Reply_ppt_template_black_4.3-TRIPLESENSE-CLD-rev.pptx" id="{5300BBF0-B928-40B7-A4F0-B85F7BB21587}" vid="{87529293-EB9D-4693-B12D-DC576F2C49D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Reply PRESENTATION WHITE 4.3.potx</Template>
  <TotalTime>0</TotalTime>
  <Words>924</Words>
  <Application>Microsoft Macintosh PowerPoint</Application>
  <PresentationFormat>Bildschirmpräsentation (4:3)</PresentationFormat>
  <Paragraphs>218</Paragraphs>
  <Slides>23</Slides>
  <Notes>18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5" baseType="lpstr">
      <vt:lpstr>Reply PRESENTATION WHITE 4.3</vt:lpstr>
      <vt:lpstr>think-cell Folie</vt:lpstr>
      <vt:lpstr>Life in the cloud</vt:lpstr>
      <vt:lpstr>Was gibt’s heute?</vt:lpstr>
      <vt:lpstr>It’s not really a  cloud… </vt:lpstr>
      <vt:lpstr>Echt jeTzt?</vt:lpstr>
      <vt:lpstr>PowerPoint-Präsentation</vt:lpstr>
      <vt:lpstr>Die vorteile</vt:lpstr>
      <vt:lpstr>Nerd stuff</vt:lpstr>
      <vt:lpstr>MORE NERD STUFF</vt:lpstr>
      <vt:lpstr>EINFACH SEXY</vt:lpstr>
      <vt:lpstr>REDUNDANZ</vt:lpstr>
      <vt:lpstr>Skalierbarkeit</vt:lpstr>
      <vt:lpstr>Skalierbarkeit</vt:lpstr>
      <vt:lpstr>Zu den RISIKEN</vt:lpstr>
      <vt:lpstr>CLOUDS are not always FLUFFY</vt:lpstr>
      <vt:lpstr>Die RISIKEN</vt:lpstr>
      <vt:lpstr>Die RISIKEN</vt:lpstr>
      <vt:lpstr> CASES</vt:lpstr>
      <vt:lpstr>Case Smurfberries (small)</vt:lpstr>
      <vt:lpstr>Case Bitcoins (Medium)</vt:lpstr>
      <vt:lpstr>Case Bitcoins (Medium)</vt:lpstr>
      <vt:lpstr>Case SPECTRE (LARGE)</vt:lpstr>
      <vt:lpstr>Dankeschön!</vt:lpstr>
      <vt:lpstr>LiTeratur</vt:lpstr>
    </vt:vector>
  </TitlesOfParts>
  <Manager/>
  <Company>Reply SpA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Reply SpA PRESENTATION WHITE 4.3</dc:title>
  <dc:subject/>
  <dc:creator>REPLY</dc:creator>
  <cp:keywords/>
  <dc:description/>
  <cp:lastModifiedBy>Daniel Fitzpatrick</cp:lastModifiedBy>
  <cp:revision>561</cp:revision>
  <dcterms:created xsi:type="dcterms:W3CDTF">2017-05-03T19:08:02Z</dcterms:created>
  <dcterms:modified xsi:type="dcterms:W3CDTF">2018-06-05T09:55:36Z</dcterms:modified>
  <cp:category/>
</cp:coreProperties>
</file>